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9" r:id="rId4"/>
    <p:sldId id="258" r:id="rId5"/>
    <p:sldId id="261" r:id="rId6"/>
    <p:sldId id="260" r:id="rId7"/>
    <p:sldId id="263" r:id="rId8"/>
    <p:sldId id="262" r:id="rId9"/>
    <p:sldId id="266" r:id="rId10"/>
    <p:sldId id="265" r:id="rId11"/>
    <p:sldId id="264"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8676" autoAdjust="0"/>
    <p:restoredTop sz="94660"/>
  </p:normalViewPr>
  <p:slideViewPr>
    <p:cSldViewPr>
      <p:cViewPr varScale="1">
        <p:scale>
          <a:sx n="72" d="100"/>
          <a:sy n="72" d="100"/>
        </p:scale>
        <p:origin x="-834" y="-102"/>
      </p:cViewPr>
      <p:guideLst>
        <p:guide orient="horz" pos="2160"/>
        <p:guide pos="2880"/>
      </p:guideLst>
    </p:cSldViewPr>
  </p:slideViewPr>
  <p:notesTextViewPr>
    <p:cViewPr>
      <p:scale>
        <a:sx n="100" d="100"/>
        <a:sy n="100" d="100"/>
      </p:scale>
      <p:origin x="0" y="0"/>
    </p:cViewPr>
  </p:notesTextViewPr>
  <p:notesViewPr>
    <p:cSldViewPr>
      <p:cViewPr varScale="1">
        <p:scale>
          <a:sx n="55" d="100"/>
          <a:sy n="55" d="100"/>
        </p:scale>
        <p:origin x="-2904"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A74CC1-DA5A-4905-8B93-61AC8CB62FF2}" type="datetimeFigureOut">
              <a:rPr lang="ru-RU" smtClean="0"/>
              <a:pPr/>
              <a:t>18.10.2012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66CE6C-F3FE-4AD3-A4D1-FFE97CDB081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5066CE6C-F3FE-4AD3-A4D1-FFE97CDB081B}"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5B106E36-FD25-4E2D-B0AA-010F637433A0}" type="datetimeFigureOut">
              <a:rPr lang="ru-RU" smtClean="0"/>
              <a:pPr/>
              <a:t>18.10.2012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725C68B6-61C2-468F-89AB-4B9F7531AA68}"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5B106E36-FD25-4E2D-B0AA-010F637433A0}" type="datetimeFigureOut">
              <a:rPr lang="ru-RU" smtClean="0"/>
              <a:pPr/>
              <a:t>18.10.2012</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725C68B6-61C2-468F-89AB-4B9F7531AA68}"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B106E36-FD25-4E2D-B0AA-010F637433A0}" type="datetimeFigureOut">
              <a:rPr lang="ru-RU" smtClean="0"/>
              <a:pPr/>
              <a:t>18.10.2012</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25C68B6-61C2-468F-89AB-4B9F7531AA68}"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357158" y="4135549"/>
            <a:ext cx="850112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МАГМАТИЧЕСКИЕ МЕСТОРОЖДЕНИЯ</a:t>
            </a: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1285852" y="1000108"/>
            <a:ext cx="7143800" cy="646331"/>
          </a:xfrm>
          <a:prstGeom prst="rect">
            <a:avLst/>
          </a:prstGeom>
          <a:noFill/>
        </p:spPr>
        <p:txBody>
          <a:bodyPr wrap="square" rtlCol="0">
            <a:spAutoFit/>
          </a:bodyPr>
          <a:lstStyle/>
          <a:p>
            <a:r>
              <a:rPr lang="kk-KZ" sz="3200" b="1" dirty="0" smtClean="0"/>
              <a:t>МАГМАЛЫ</a:t>
            </a:r>
            <a:r>
              <a:rPr lang="kk-KZ" sz="3600" b="1" dirty="0" smtClean="0"/>
              <a:t>Қ</a:t>
            </a:r>
            <a:r>
              <a:rPr lang="kk-KZ" sz="3200" b="1" dirty="0" smtClean="0"/>
              <a:t> КЕНОРЫНДАР</a:t>
            </a:r>
            <a:endParaRPr lang="ru-RU" sz="32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500034" y="3643314"/>
            <a:ext cx="807249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tab pos="685800" algn="l"/>
              </a:tabLst>
            </a:pPr>
            <a:r>
              <a:rPr kumimoji="0" lang="ru-RU"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Магматические месторождения образуются в процессе дифференциации и кристаллизации магмы (ультраосновного или щелочного состава). Они формируются на больших глубинах (3-5 км), при высоких температурах (Т=1500-800 </a:t>
            </a:r>
            <a:r>
              <a:rPr kumimoji="0" lang="ru-RU" sz="2400" b="1"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0</a:t>
            </a:r>
            <a:r>
              <a:rPr kumimoji="0" lang="ru-RU"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 и давлении (Р=100 </a:t>
            </a:r>
            <a:r>
              <a:rPr kumimoji="0" lang="ru-RU" sz="2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атм</a:t>
            </a:r>
            <a:r>
              <a:rPr kumimoji="0" lang="ru-RU"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3" name="TextBox 2"/>
          <p:cNvSpPr txBox="1"/>
          <p:nvPr/>
        </p:nvSpPr>
        <p:spPr>
          <a:xfrm>
            <a:off x="428596" y="214290"/>
            <a:ext cx="8358246" cy="2677656"/>
          </a:xfrm>
          <a:prstGeom prst="rect">
            <a:avLst/>
          </a:prstGeom>
          <a:noFill/>
        </p:spPr>
        <p:txBody>
          <a:bodyPr wrap="square" rtlCol="0">
            <a:spAutoFit/>
          </a:bodyPr>
          <a:lstStyle/>
          <a:p>
            <a:pPr algn="just"/>
            <a:r>
              <a:rPr lang="kk-KZ" sz="2400" b="1" dirty="0" smtClean="0">
                <a:latin typeface="Times New Roman" pitchFamily="18" charset="0"/>
                <a:cs typeface="Times New Roman" pitchFamily="18" charset="0"/>
              </a:rPr>
              <a:t>Магмалық кенорындар ультранегізді, негізді немесе сілтілі құрамды рудалы магманың дифференциациялану және кристалдану процесінде, жоғары температура (700 – 1500</a:t>
            </a:r>
            <a:r>
              <a:rPr lang="kk-KZ" sz="2400" b="1" baseline="30000" dirty="0" smtClean="0">
                <a:latin typeface="Times New Roman" pitchFamily="18" charset="0"/>
                <a:cs typeface="Times New Roman" pitchFamily="18" charset="0"/>
              </a:rPr>
              <a:t>0</a:t>
            </a:r>
            <a:r>
              <a:rPr lang="kk-KZ" sz="2400" b="1" dirty="0" smtClean="0">
                <a:latin typeface="Times New Roman" pitchFamily="18" charset="0"/>
                <a:cs typeface="Times New Roman" pitchFamily="18" charset="0"/>
              </a:rPr>
              <a:t>С) мен жоғары қысым жағдайында және үлкен тереңдікте (</a:t>
            </a:r>
            <a:r>
              <a:rPr lang="en-US" sz="2400" b="1" dirty="0" smtClean="0">
                <a:latin typeface="Times New Roman" pitchFamily="18" charset="0"/>
                <a:cs typeface="Times New Roman" pitchFamily="18" charset="0"/>
              </a:rPr>
              <a:t>&gt;</a:t>
            </a:r>
            <a:r>
              <a:rPr lang="kk-KZ" sz="2400" b="1" dirty="0" smtClean="0">
                <a:latin typeface="Times New Roman" pitchFamily="18" charset="0"/>
                <a:cs typeface="Times New Roman" pitchFamily="18" charset="0"/>
              </a:rPr>
              <a:t> 3-5 км) қалыптасады. Магмалық кенорындардың рудажасаушы элементерінің негізгі көзі Жердің жоғарғы мантиясының заты болып табылады.</a:t>
            </a:r>
            <a:endParaRPr lang="ru-RU" sz="2400" b="1" dirty="0">
              <a:latin typeface="Times New Roman" pitchFamily="18" charset="0"/>
              <a:cs typeface="Times New Roman" pitchFamily="18" charset="0"/>
            </a:endParaRPr>
          </a:p>
        </p:txBody>
      </p:sp>
      <p:cxnSp>
        <p:nvCxnSpPr>
          <p:cNvPr id="6" name="Прямая соединительная линия 5"/>
          <p:cNvCxnSpPr/>
          <p:nvPr/>
        </p:nvCxnSpPr>
        <p:spPr>
          <a:xfrm>
            <a:off x="428596" y="3214686"/>
            <a:ext cx="8215370" cy="0"/>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357166"/>
            <a:ext cx="8643998" cy="6001643"/>
          </a:xfrm>
          <a:prstGeom prst="rect">
            <a:avLst/>
          </a:prstGeom>
          <a:noFill/>
        </p:spPr>
        <p:txBody>
          <a:bodyPr wrap="square" rtlCol="0">
            <a:spAutoFit/>
          </a:bodyPr>
          <a:lstStyle/>
          <a:p>
            <a:pPr algn="just"/>
            <a:r>
              <a:rPr lang="kk-KZ" sz="2400" b="1" dirty="0" smtClean="0"/>
              <a:t>Интрузиялық массивтердің қалыптасуы барысында екі типті заттың дифференциациялануы орын алған: ликвациялық және кристанданулық. Ликвация жағдайында магма балқымасы руда мен силикат бөліктерге кристалданғанға дейін жіктеледі, ал кристалдану жағдайында – кристалдану процесі бөлінеді. Балқыманың сұйық және қатты фазалары тығыздығы бойынша әр түрлі болғандықтан екі жағдайда да оның гравитациялық дифференциациялануы орын алады.</a:t>
            </a:r>
          </a:p>
          <a:p>
            <a:pPr algn="just"/>
            <a:r>
              <a:rPr lang="kk-KZ" sz="2400" b="1" dirty="0" smtClean="0"/>
              <a:t>Рудалы магма балқымасы дифференциациялануының негізгі бағыттарына сәйкес дербес магмалы0 кен орындардың үш класы бөлінеді: </a:t>
            </a:r>
            <a:r>
              <a:rPr lang="kk-KZ" sz="2400" b="1" u="sng" dirty="0" smtClean="0"/>
              <a:t>ликвациялық</a:t>
            </a:r>
            <a:r>
              <a:rPr lang="kk-KZ" sz="2400" b="1" dirty="0" smtClean="0"/>
              <a:t>, </a:t>
            </a:r>
            <a:r>
              <a:rPr lang="kk-KZ" sz="2400" b="1" u="sng" dirty="0" smtClean="0"/>
              <a:t>бастапқымагмалық</a:t>
            </a:r>
            <a:r>
              <a:rPr lang="kk-KZ" sz="2400" b="1" dirty="0" smtClean="0"/>
              <a:t> кристалдану және </a:t>
            </a:r>
            <a:r>
              <a:rPr lang="kk-KZ" sz="2400" b="1" u="sng" dirty="0" smtClean="0"/>
              <a:t>соңғымагмалық</a:t>
            </a:r>
            <a:r>
              <a:rPr lang="kk-KZ" sz="2400" b="1" dirty="0" smtClean="0"/>
              <a:t> кристалдану.</a:t>
            </a:r>
            <a:endParaRPr lang="ru-RU" sz="24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14282" y="547338"/>
            <a:ext cx="8429684" cy="58477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tab pos="685800" algn="l"/>
              </a:tabLst>
            </a:pPr>
            <a:r>
              <a:rPr kumimoji="0" lang="ru-RU"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При остывании магматического расплава накопление рудообразующих минералов может происходить тремя путями.</a:t>
            </a:r>
            <a:endParaRPr kumimoji="0" lang="ru-RU" sz="2200"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магма рудно-силикатного состава при охлаждении распадается на две несмешивающиеся жидкости (силикатную и рудную), кристаллизация которых приводит к образованию </a:t>
            </a:r>
            <a:r>
              <a:rPr kumimoji="0" lang="ru-RU" sz="2200" b="1"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ликвационных</a:t>
            </a:r>
            <a:r>
              <a:rPr kumimoji="0" lang="ru-RU" sz="2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месторождений</a:t>
            </a:r>
            <a:r>
              <a:rPr kumimoji="0" lang="ru-RU"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2200"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силикатной магме металлы входят в состав минералов ранней кристаллизации, могут сконцентрироваться в ней до полного отвердевания оставшейся </a:t>
            </a:r>
            <a:r>
              <a:rPr kumimoji="0" lang="ru-RU"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безрудной</a:t>
            </a:r>
            <a:r>
              <a:rPr kumimoji="0" lang="ru-RU"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части расплава и образуют </a:t>
            </a:r>
            <a:r>
              <a:rPr kumimoji="0" lang="ru-RU" sz="2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раннемагматические (сегрегационные, кумулятивные) месторождения</a:t>
            </a:r>
            <a:r>
              <a:rPr kumimoji="0" lang="ru-RU"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2200"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если в силикатных магмах содержится много летучих соединений, то рудные минералы кристаллизуются при более низких температурах, после затвердевания породообразующих силикатов, из остаточных расплавов, формируя </a:t>
            </a:r>
            <a:r>
              <a:rPr kumimoji="0" lang="ru-RU" sz="2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позднемагматические (гистеромагматические, </a:t>
            </a:r>
            <a:r>
              <a:rPr kumimoji="0" lang="ru-RU" sz="2200" b="1"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фузивные</a:t>
            </a:r>
            <a:r>
              <a:rPr kumimoji="0" lang="ru-RU" sz="2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месторождения</a:t>
            </a:r>
            <a:r>
              <a:rPr kumimoji="0" lang="ru-RU"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2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9" y="500042"/>
            <a:ext cx="8429684" cy="4524315"/>
          </a:xfrm>
          <a:prstGeom prst="rect">
            <a:avLst/>
          </a:prstGeom>
          <a:noFill/>
        </p:spPr>
        <p:txBody>
          <a:bodyPr wrap="square" rtlCol="0">
            <a:spAutoFit/>
          </a:bodyPr>
          <a:lstStyle/>
          <a:p>
            <a:r>
              <a:rPr lang="kk-KZ" sz="2400" b="1" dirty="0" smtClean="0"/>
              <a:t>	</a:t>
            </a:r>
            <a:r>
              <a:rPr lang="kk-KZ" sz="2400" b="1" u="sng" dirty="0" smtClean="0"/>
              <a:t>Ликвациялық кенорындар </a:t>
            </a:r>
            <a:r>
              <a:rPr lang="kk-KZ" sz="2400" b="1" dirty="0" smtClean="0"/>
              <a:t>ликвация процесі, яғни рудалы-силикат кұрамды магманың салқындауы барысында араласпайтын руда</a:t>
            </a:r>
            <a:r>
              <a:rPr lang="ru-RU" sz="2400" b="1" dirty="0" smtClean="0"/>
              <a:t>(сульфид) </a:t>
            </a:r>
            <a:r>
              <a:rPr lang="kk-KZ" sz="2400" b="1" dirty="0" smtClean="0"/>
              <a:t>және силикат құрамды екі сұйыққа бөлінуі және олардың ары қарай оқшауланып кристалдануы  нәтижесінде қалыптасады. Магма ликвациясының басты геохимиялық факторлары мыналар</a:t>
            </a:r>
            <a:r>
              <a:rPr lang="ru-RU" sz="2400" b="1" dirty="0" smtClean="0"/>
              <a:t>: 1) </a:t>
            </a:r>
            <a:r>
              <a:rPr lang="kk-KZ" sz="2400" b="1" dirty="0" smtClean="0"/>
              <a:t>күкірттің концентрациясы; 2) магманың жалпы құрамы, эсіресе оның құрамында темір, магний жэне кремний болуы; 3) силикат фазасында мыс, никель және басқа халькофиль элементтер болуы. </a:t>
            </a:r>
            <a:endParaRPr lang="ru-RU" sz="2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714348" y="285728"/>
            <a:ext cx="792958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tab pos="685800" algn="l"/>
              </a:tabLst>
            </a:pPr>
            <a:r>
              <a:rPr kumimoji="0" lang="ru-RU" sz="2400" b="1"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Ликвационные</a:t>
            </a:r>
            <a:r>
              <a:rPr kumimoji="0" lang="ru-RU" sz="2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месторождения</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Связаны с магматическими породами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габбровой</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щелочной формаций, образующих в активизированных платформах пологие плоские расслоенные массивы.</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Массивы имеют зональное строение, обусловленное переходом от наиболее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меланократовых</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разностей в их основании к более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лейкократовым</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основным породам у их вершины, и прогнуты вниз.</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Для локализации рудоносных массивов благоприятно сочетание крупных разломов краевых или внутренних частей платформ с пологими синклиналями.</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Типичными представителями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ликвационных</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месторождений являются сульфидные </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Cu</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Ni</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Cr</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Ti</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связанные с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габбровой</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формацией, а также редкоземельные, в щелочных породах.</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357166"/>
            <a:ext cx="8501122" cy="6001643"/>
          </a:xfrm>
          <a:prstGeom prst="rect">
            <a:avLst/>
          </a:prstGeom>
          <a:noFill/>
        </p:spPr>
        <p:txBody>
          <a:bodyPr wrap="square" rtlCol="0">
            <a:spAutoFit/>
          </a:bodyPr>
          <a:lstStyle/>
          <a:p>
            <a:r>
              <a:rPr lang="kk-KZ" sz="2400" b="1" dirty="0" smtClean="0"/>
              <a:t>	</a:t>
            </a:r>
            <a:r>
              <a:rPr lang="kk-KZ" sz="2400" b="1" u="sng" dirty="0" smtClean="0"/>
              <a:t>Бастапқымагмалық кенорындар </a:t>
            </a:r>
            <a:r>
              <a:rPr lang="kk-KZ" sz="2400" b="1" dirty="0" smtClean="0"/>
              <a:t>руда минералдардың силикаттардан бұрын немесе бір мезгілде кристалдануы, яғни қатты фазаның сұйық магма балқымасында оқшаулануы нәтижесінде қалыптасады. Алғашқы кристалдану хромит, платина тобындағы металдар, алмас пен сирекжерге (монцанит) тән. Олар өздерінің жоғары тағыздығына байланысты сұйық силикат балқымада магма камерасының түбіне қарай батады. Бұл жерде олар гравитация мен конвекциялық ағын ықпалынан жылжып, байыған бөлікшелер (сегрегациялар) жасайды. Бұл бөлікшелер өздерінің құрамы бойынша сыйыстырушы таужыныстарға жақын болады, олардан құрамында руда компоненттері мөлшерінің артық болуымен айрықшаланады.  </a:t>
            </a:r>
            <a:endParaRPr lang="ru-RU"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285720" y="285728"/>
            <a:ext cx="8358182"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tab pos="685800" algn="l"/>
              </a:tabLst>
            </a:pPr>
            <a:r>
              <a:rPr kumimoji="0" lang="ru-RU" sz="2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Раннемагматические месторождения</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Формируются в результате выделения ранних рудных минералов в процессе кристаллизованной дифференциации, затем происходит их концентрация под действием силы тяжести.</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 раннемагматическим месторождениям относятся хромиты в перидотитах, содержащие зерна платины и алмазов;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титано-магнетиты</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габброидах</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Особенности месторождений:</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постепенный переход рудных тел к магматическим породам;</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идиоморфизм рудных минералов, сцементированных позднее выделившимися породообразующими силикатами;</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рассредоточенный характер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оруденения</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редко образуются крупные месторождения.</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Наиболее крупными являются месторождения алмазов.</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626917" y="214290"/>
            <a:ext cx="5797357"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685800" algn="l"/>
              </a:tabLst>
            </a:pPr>
            <a:r>
              <a:rPr kumimoji="0" lang="ru-RU" sz="2000" b="1" i="1" u="sng"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Хромит-титаномагнетитовые</a:t>
            </a:r>
            <a:r>
              <a:rPr kumimoji="0" lang="ru-RU" sz="2000" b="1" i="1"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месторождения</a:t>
            </a:r>
            <a:endParaRPr kumimoji="0" lang="ru-RU" sz="2000" b="1" i="1" u="none"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571472" y="575857"/>
            <a:ext cx="7858148"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tab pos="685800" algn="l"/>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Расслоенные массивы Южной Африки. </a:t>
            </a:r>
            <a:r>
              <a:rPr kumimoji="0" lang="ru-RU"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Бушвельдский</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комплекс и Великая Дайка (Южная Африка). Сформировались среди метаморфических пород </a:t>
            </a:r>
            <a:r>
              <a:rPr kumimoji="0" lang="ru-RU"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прототерозойского</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времени в результате внедрения магмы </a:t>
            </a:r>
            <a:r>
              <a:rPr kumimoji="0" lang="ru-RU"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габбровой</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формации, с образованием руд хромитов, титаномагнетитов и платиноидов. </a:t>
            </a:r>
            <a:endParaRPr kumimoji="0" lang="ru-RU"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b="1"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Бушвельдский</a:t>
            </a:r>
            <a:r>
              <a:rPr kumimoji="0" lang="ru-RU"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комплекс</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тело длиной 450 км и шириной 250 км. </a:t>
            </a:r>
            <a:endParaRPr kumimoji="0" lang="ru-RU"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Сформировался в пять стадий: </a:t>
            </a:r>
            <a:endParaRPr kumimoji="0" lang="ru-RU"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излияние андезитовых лав, накопление туфов и внедрение </a:t>
            </a:r>
            <a:r>
              <a:rPr kumimoji="0" lang="ru-RU"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силлов</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диабазов;</a:t>
            </a:r>
            <a:endParaRPr kumimoji="0" lang="ru-RU"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излияние лав </a:t>
            </a:r>
            <a:r>
              <a:rPr kumimoji="0" lang="ru-RU"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риолитового</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состава;</a:t>
            </a:r>
            <a:endParaRPr kumimoji="0" lang="ru-RU"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ранняя фаза главной интрузии с образование расслоенной сери ультраосновных и основных пород (норитовый комплекс);</a:t>
            </a:r>
            <a:endParaRPr kumimoji="0" lang="ru-RU"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постумная</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фаза, обусловленная внедрением гранитной магмы;</a:t>
            </a:r>
            <a:endParaRPr kumimoji="0" lang="ru-RU"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внедрение даек щелочных пород.</a:t>
            </a:r>
            <a:endParaRPr kumimoji="0" lang="ru-RU"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рудоносной расслоенной серии выделяется несколько зон (</a:t>
            </a:r>
            <a:r>
              <a:rPr kumimoji="0" lang="ru-RU"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нориты</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перидотиты, габбро-диориты).</a:t>
            </a:r>
            <a:endParaRPr kumimoji="0" lang="ru-RU" b="1"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Месторождения сосредоточены в критической зоне </a:t>
            </a:r>
            <a:r>
              <a:rPr kumimoji="0" lang="ru-RU"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норитов</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 </a:t>
            </a:r>
            <a:r>
              <a:rPr kumimoji="0" lang="ru-RU"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платиноносными</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сульфидами). Содержат прослои хромитов, скопления сульфидов </a:t>
            </a: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Fe</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Ni</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Cu</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Pt</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Pd</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8596" y="285728"/>
            <a:ext cx="8358246" cy="6232475"/>
          </a:xfrm>
          <a:prstGeom prst="rect">
            <a:avLst/>
          </a:prstGeom>
          <a:noFill/>
        </p:spPr>
        <p:txBody>
          <a:bodyPr wrap="square" rtlCol="0">
            <a:spAutoFit/>
          </a:bodyPr>
          <a:lstStyle/>
          <a:p>
            <a:r>
              <a:rPr lang="kk-KZ" sz="2100" b="1" dirty="0" smtClean="0"/>
              <a:t>	</a:t>
            </a:r>
            <a:r>
              <a:rPr lang="kk-KZ" sz="2100" b="1" u="sng" dirty="0" smtClean="0"/>
              <a:t>Соңғымагмалық кенорындар </a:t>
            </a:r>
            <a:r>
              <a:rPr lang="kk-KZ" sz="2100" b="1" dirty="0" smtClean="0"/>
              <a:t>құрамында құнды компоненттердің негізгі массасы шоғырланған қалдық руда балқымасынан қалыптасады. Бұл типті кенорындарда алдымен таужынысжасаушы силикат минералдар кристалданады. Қалдық балқыма тектоникалық қозғалыстардың, ішкі кернеу мен ұшпа компоненттердің ықпалынан қатайған силикат интрузияда жарықшақтарды, силикат минералдар түйірлерінің арасындағы  әр түрлі қуыстар мен бос аралықтарды толтырады. Осыған байланысты руда минералдар силикат түйірлерді цементтеуден қалыптасқан сидерониттік құрылым дамиды.</a:t>
            </a:r>
          </a:p>
          <a:p>
            <a:r>
              <a:rPr lang="kk-KZ" sz="2100" b="1" dirty="0" smtClean="0"/>
              <a:t>	Соңғымагмалық кенорындарға сондай</a:t>
            </a:r>
            <a:r>
              <a:rPr lang="ru-RU" sz="2100" b="1" dirty="0" smtClean="0"/>
              <a:t>-</a:t>
            </a:r>
            <a:r>
              <a:rPr lang="kk-KZ" sz="2100" b="1" dirty="0" smtClean="0"/>
              <a:t>ақ карбонатиттік кенорындар да жатқызылған. Карбонатиттер деп эндогендік карбонаттар шоғырларын айтады, олар күрделі ультранегізді массивтер </a:t>
            </a:r>
            <a:r>
              <a:rPr lang="ru-RU" sz="2100" b="1" dirty="0" smtClean="0"/>
              <a:t>-</a:t>
            </a:r>
            <a:r>
              <a:rPr lang="kk-KZ" sz="2100" b="1" dirty="0" smtClean="0"/>
              <a:t> сілтілі таужыныстар қалыптасуының ұзақ процесін аяқтайды.</a:t>
            </a:r>
          </a:p>
          <a:p>
            <a:r>
              <a:rPr lang="kk-KZ" sz="2100" b="1" dirty="0" smtClean="0"/>
              <a:t> </a:t>
            </a:r>
            <a:endParaRPr lang="ru-RU" sz="21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357158" y="357166"/>
            <a:ext cx="8572528"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tab pos="685800" algn="l"/>
              </a:tabLst>
            </a:pPr>
            <a:r>
              <a:rPr kumimoji="0" lang="ru-RU" sz="2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Позднемагматические месторождения</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Месторождения связаны с остаточными расплавами, обогащенными газово-жидкими минерализаторами, которые задерживают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раскристаллизацию</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таких расплавов до конца отвердевания массивов материнских пород. </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Особенности месторождений:</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эпигенетичный</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характер рудных тел (секущие жилы, линзы, трубки);</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ксеноморфный</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облик рудных минералов, цементирующих ранние породообразующие минералы;</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крупные масштабы месторождений.</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Различают месторождения:</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хромитовые</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связанные с перидотитовой формацией;</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титаномагнетитовые с </a:t>
            </a:r>
            <a:r>
              <a:rPr kumimoji="0" lang="ru-RU"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габбровой</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формацией;</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апатитовые  в щелочных массивах.</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8208912" cy="5632311"/>
          </a:xfrm>
          <a:prstGeom prst="rect">
            <a:avLst/>
          </a:prstGeom>
        </p:spPr>
        <p:txBody>
          <a:bodyPr wrap="square">
            <a:spAutoFit/>
          </a:bodyPr>
          <a:lstStyle/>
          <a:p>
            <a:pPr algn="just"/>
            <a:r>
              <a:rPr lang="ru-RU" sz="2000" b="1" dirty="0" err="1" smtClean="0"/>
              <a:t>Кемпирсайский</a:t>
            </a:r>
            <a:r>
              <a:rPr lang="ru-RU" sz="2000" b="1" dirty="0" smtClean="0"/>
              <a:t> массив ультраосновных пород расположен в пределах </a:t>
            </a:r>
            <a:r>
              <a:rPr lang="ru-RU" sz="2000" b="1" dirty="0" err="1" smtClean="0"/>
              <a:t>Уралтауского</a:t>
            </a:r>
            <a:r>
              <a:rPr lang="ru-RU" sz="2000" b="1" dirty="0" smtClean="0"/>
              <a:t> </a:t>
            </a:r>
            <a:r>
              <a:rPr lang="ru-RU" sz="2000" b="1" dirty="0" err="1" smtClean="0"/>
              <a:t>мегаантиклинория</a:t>
            </a:r>
            <a:r>
              <a:rPr lang="ru-RU" sz="2000" b="1" dirty="0" smtClean="0"/>
              <a:t> в Актюбинской области Казахстана. Массив в южной части имеет форму лакколита. Северная часть массива представляет собой </a:t>
            </a:r>
            <a:r>
              <a:rPr lang="ru-RU" sz="2000" b="1" dirty="0" err="1" smtClean="0"/>
              <a:t>моноклинально</a:t>
            </a:r>
            <a:r>
              <a:rPr lang="ru-RU" sz="2000" b="1" dirty="0" smtClean="0"/>
              <a:t> падающее на запад тело. Сформировался интрузив 400 - 380 </a:t>
            </a:r>
            <a:r>
              <a:rPr lang="ru-RU" sz="2000" b="1" dirty="0" err="1" smtClean="0"/>
              <a:t>млн</a:t>
            </a:r>
            <a:r>
              <a:rPr lang="ru-RU" sz="2000" b="1" dirty="0" smtClean="0"/>
              <a:t> лет назад (Девон). Массив сложен перидотитами (</a:t>
            </a:r>
            <a:r>
              <a:rPr lang="ru-RU" sz="2000" b="1" dirty="0" err="1" smtClean="0"/>
              <a:t>гарцбургитами</a:t>
            </a:r>
            <a:r>
              <a:rPr lang="ru-RU" sz="2000" b="1" dirty="0" smtClean="0"/>
              <a:t>) и дунитами. Вмещающими крупные </a:t>
            </a:r>
            <a:r>
              <a:rPr lang="ru-RU" sz="2000" b="1" dirty="0" err="1" smtClean="0"/>
              <a:t>хромитовые</a:t>
            </a:r>
            <a:r>
              <a:rPr lang="ru-RU" sz="2000" b="1" dirty="0" smtClean="0"/>
              <a:t> залежи породами являются </a:t>
            </a:r>
            <a:r>
              <a:rPr lang="ru-RU" sz="2000" b="1" dirty="0" err="1" smtClean="0"/>
              <a:t>серпентинизированные</a:t>
            </a:r>
            <a:r>
              <a:rPr lang="ru-RU" sz="2000" b="1" dirty="0" smtClean="0"/>
              <a:t> дуниты. В непосредственной близости от рудных тел в дунитах наблюдаются </a:t>
            </a:r>
            <a:r>
              <a:rPr lang="ru-RU" sz="2000" b="1" dirty="0" err="1" smtClean="0"/>
              <a:t>вкрапленики</a:t>
            </a:r>
            <a:r>
              <a:rPr lang="ru-RU" sz="2000" b="1" dirty="0" smtClean="0"/>
              <a:t> </a:t>
            </a:r>
            <a:r>
              <a:rPr lang="ru-RU" sz="2000" b="1" dirty="0" err="1" smtClean="0"/>
              <a:t>хромитовых</a:t>
            </a:r>
            <a:r>
              <a:rPr lang="ru-RU" sz="2000" b="1" dirty="0" smtClean="0"/>
              <a:t> руд и тонкие жилки массивных хромитов. Формы рудных тел — линейно-вытянутые жилоподобные линзы. Руды массивной, вкрапленной и </a:t>
            </a:r>
            <a:r>
              <a:rPr lang="ru-RU" sz="2000" b="1" dirty="0" err="1" smtClean="0"/>
              <a:t>нодулярной</a:t>
            </a:r>
            <a:r>
              <a:rPr lang="ru-RU" sz="2000" b="1" dirty="0" smtClean="0"/>
              <a:t> текстуры сложены </a:t>
            </a:r>
            <a:r>
              <a:rPr lang="ru-RU" sz="2000" b="1" dirty="0" err="1" smtClean="0"/>
              <a:t>магнохромитом</a:t>
            </a:r>
            <a:r>
              <a:rPr lang="ru-RU" sz="2000" b="1" dirty="0" smtClean="0"/>
              <a:t>. Среднее содержание в рудах (в % </a:t>
            </a:r>
            <a:r>
              <a:rPr lang="ru-RU" sz="2000" b="1" dirty="0" err="1" smtClean="0"/>
              <a:t>мас</a:t>
            </a:r>
            <a:r>
              <a:rPr lang="ru-RU" sz="2000" b="1" dirty="0" smtClean="0"/>
              <a:t>.): </a:t>
            </a:r>
            <a:r>
              <a:rPr lang="ru-RU" sz="2000" b="1" dirty="0" err="1" smtClean="0"/>
              <a:t>хромшпинелидов</a:t>
            </a:r>
            <a:r>
              <a:rPr lang="ru-RU" sz="2000" b="1" dirty="0" smtClean="0"/>
              <a:t> — от 80 до 90. В массивных </a:t>
            </a:r>
            <a:r>
              <a:rPr lang="ru-RU" sz="2000" b="1" dirty="0" err="1" smtClean="0"/>
              <a:t>хромитовых</a:t>
            </a:r>
            <a:r>
              <a:rPr lang="ru-RU" sz="2000" b="1" dirty="0" smtClean="0"/>
              <a:t> рудах Сr2О3 - 60%, в густо вкрапленных — 50%.</a:t>
            </a:r>
            <a:endParaRPr lang="ru-RU" sz="2000" b="1"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203</TotalTime>
  <Words>530</Words>
  <Application>Microsoft Office PowerPoint</Application>
  <PresentationFormat>Экран (4:3)</PresentationFormat>
  <Paragraphs>51</Paragraphs>
  <Slides>12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Официальная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Дарья</dc:creator>
  <cp:lastModifiedBy>Админ</cp:lastModifiedBy>
  <cp:revision>24</cp:revision>
  <dcterms:created xsi:type="dcterms:W3CDTF">2012-09-26T13:10:30Z</dcterms:created>
  <dcterms:modified xsi:type="dcterms:W3CDTF">2012-10-17T18:43:08Z</dcterms:modified>
</cp:coreProperties>
</file>